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77" r:id="rId2"/>
    <p:sldId id="276" r:id="rId3"/>
    <p:sldId id="256" r:id="rId4"/>
    <p:sldId id="283" r:id="rId5"/>
    <p:sldId id="260" r:id="rId6"/>
    <p:sldId id="286" r:id="rId7"/>
    <p:sldId id="266" r:id="rId8"/>
    <p:sldId id="284" r:id="rId9"/>
    <p:sldId id="269" r:id="rId10"/>
    <p:sldId id="261" r:id="rId11"/>
    <p:sldId id="274" r:id="rId12"/>
    <p:sldId id="263" r:id="rId13"/>
    <p:sldId id="280" r:id="rId14"/>
    <p:sldId id="279" r:id="rId15"/>
    <p:sldId id="270" r:id="rId16"/>
    <p:sldId id="281" r:id="rId17"/>
    <p:sldId id="272" r:id="rId18"/>
    <p:sldId id="273" r:id="rId19"/>
    <p:sldId id="285" r:id="rId20"/>
    <p:sldId id="275" r:id="rId21"/>
    <p:sldId id="262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imes New Roman" pitchFamily="18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imes New Roman" pitchFamily="18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imes New Roman" pitchFamily="18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imes New Roman" pitchFamily="18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Times New Roman" pitchFamily="18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sz="1400">
              <a:latin typeface="Arial"/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sz="1400">
              <a:latin typeface="Arial"/>
            </a:endParaRPr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r" eaLnBrk="1" hangingPunct="1"/>
            <a:fld id="{A6F6498B-DEF4-4918-9B4E-1EE4C07120CB}" type="slidenum">
              <a:rPr sz="1400">
                <a:latin typeface="Arial"/>
              </a:rPr>
              <a:t>*</a:t>
            </a:fld>
            <a:endParaRPr sz="14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sz="1400">
              <a:latin typeface="Arial"/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sz="1400">
              <a:latin typeface="Arial"/>
            </a:endParaRPr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r" eaLnBrk="1" hangingPunct="1"/>
            <a:fld id="{A6F6498B-DEF4-4918-9B4E-1EE4C07120CB}" type="slidenum">
              <a:rPr sz="1400">
                <a:latin typeface="Arial"/>
              </a:rPr>
              <a:t>*</a:t>
            </a:fld>
            <a:endParaRPr sz="14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sz="1400">
              <a:latin typeface="Arial"/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sz="1400">
              <a:latin typeface="Arial"/>
            </a:endParaRPr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r" eaLnBrk="1" hangingPunct="1"/>
            <a:fld id="{A6F6498B-DEF4-4918-9B4E-1EE4C07120CB}" type="slidenum">
              <a:rPr sz="1400">
                <a:latin typeface="Arial"/>
              </a:rPr>
              <a:t>*</a:t>
            </a:fld>
            <a:endParaRPr sz="14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sz="1400">
              <a:latin typeface="Arial"/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sz="1400">
              <a:latin typeface="Arial"/>
            </a:endParaRPr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r" eaLnBrk="1" hangingPunct="1"/>
            <a:fld id="{A6F6498B-DEF4-4918-9B4E-1EE4C07120CB}" type="slidenum">
              <a:rPr sz="1400">
                <a:latin typeface="Arial"/>
              </a:rPr>
              <a:t>*</a:t>
            </a:fld>
            <a:endParaRPr sz="14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sz="1400">
              <a:latin typeface="Arial"/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sz="1400">
              <a:latin typeface="Arial"/>
            </a:endParaRPr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r" eaLnBrk="1" hangingPunct="1"/>
            <a:fld id="{A6F6498B-DEF4-4918-9B4E-1EE4C07120CB}" type="slidenum">
              <a:rPr sz="1400">
                <a:latin typeface="Arial"/>
              </a:rPr>
              <a:t>*</a:t>
            </a:fld>
            <a:endParaRPr sz="14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sz="1400">
              <a:latin typeface="Arial"/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sz="1400">
              <a:latin typeface="Arial"/>
            </a:endParaRPr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r" eaLnBrk="1" hangingPunct="1"/>
            <a:fld id="{A6F6498B-DEF4-4918-9B4E-1EE4C07120CB}" type="slidenum">
              <a:rPr sz="1400">
                <a:latin typeface="Arial"/>
              </a:rPr>
              <a:t>*</a:t>
            </a:fld>
            <a:endParaRPr sz="14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sz="1400">
              <a:latin typeface="Arial"/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sz="1400">
              <a:latin typeface="Arial"/>
            </a:endParaRPr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r" eaLnBrk="1" hangingPunct="1"/>
            <a:fld id="{A6F6498B-DEF4-4918-9B4E-1EE4C07120CB}" type="slidenum">
              <a:rPr sz="1400">
                <a:latin typeface="Arial"/>
              </a:rPr>
              <a:t>*</a:t>
            </a:fld>
            <a:endParaRPr sz="14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sz="1400">
              <a:latin typeface="Arial"/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sz="1400">
              <a:latin typeface="Arial"/>
            </a:endParaRPr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r" eaLnBrk="1" hangingPunct="1"/>
            <a:fld id="{A6F6498B-DEF4-4918-9B4E-1EE4C07120CB}" type="slidenum">
              <a:rPr sz="1400">
                <a:latin typeface="Arial"/>
              </a:rPr>
              <a:t>*</a:t>
            </a:fld>
            <a:endParaRPr sz="14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sz="1400">
              <a:latin typeface="Arial"/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sz="1400">
              <a:latin typeface="Arial"/>
            </a:endParaRPr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r" eaLnBrk="1" hangingPunct="1"/>
            <a:fld id="{A6F6498B-DEF4-4918-9B4E-1EE4C07120CB}" type="slidenum">
              <a:rPr sz="1400">
                <a:latin typeface="Arial"/>
              </a:rPr>
              <a:t>*</a:t>
            </a:fld>
            <a:endParaRPr sz="14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sz="1400">
              <a:latin typeface="Arial"/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sz="1400">
              <a:latin typeface="Arial"/>
            </a:endParaRPr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r" eaLnBrk="1" hangingPunct="1"/>
            <a:fld id="{A6F6498B-DEF4-4918-9B4E-1EE4C07120CB}" type="slidenum">
              <a:rPr sz="1400">
                <a:latin typeface="Arial"/>
              </a:rPr>
              <a:t>*</a:t>
            </a:fld>
            <a:endParaRPr sz="14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sz="1400">
              <a:latin typeface="Arial"/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sz="1400">
              <a:latin typeface="Arial"/>
            </a:endParaRPr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r" eaLnBrk="1" hangingPunct="1"/>
            <a:fld id="{A6F6498B-DEF4-4918-9B4E-1EE4C07120CB}" type="slidenum">
              <a:rPr sz="1400">
                <a:latin typeface="Arial"/>
              </a:rPr>
              <a:t>*</a:t>
            </a:fld>
            <a:endParaRPr sz="14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sz="1400">
              <a:latin typeface="Arial"/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sz="1400">
              <a:latin typeface="Arial"/>
            </a:endParaRPr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r" eaLnBrk="1" hangingPunct="1"/>
            <a:fld id="{A6F6498B-DEF4-4918-9B4E-1EE4C07120CB}" type="slidenum">
              <a:rPr sz="1400">
                <a:latin typeface="Arial"/>
              </a:rPr>
              <a:t>*</a:t>
            </a:fld>
            <a:endParaRPr sz="14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sz="1400">
              <a:latin typeface="Arial"/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sz="1400">
              <a:latin typeface="Arial"/>
            </a:endParaRPr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r" eaLnBrk="1" hangingPunct="1"/>
            <a:fld id="{A6F6498B-DEF4-4918-9B4E-1EE4C07120CB}" type="slidenum">
              <a:rPr sz="1400">
                <a:latin typeface="Arial"/>
              </a:rPr>
              <a:t>*</a:t>
            </a:fld>
            <a:endParaRPr sz="14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sz="1400">
              <a:latin typeface="Arial"/>
            </a:endParaRPr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sz="1400">
              <a:latin typeface="Arial"/>
            </a:endParaRPr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r" eaLnBrk="1" hangingPunct="1"/>
            <a:fld id="{A6F6498B-DEF4-4918-9B4E-1EE4C07120CB}" type="slidenum">
              <a:rPr sz="1400">
                <a:latin typeface="Arial"/>
              </a:rPr>
              <a:t>*</a:t>
            </a:fld>
            <a:endParaRPr sz="1400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66FF66"/>
        </a:solidFill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sz="1400"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sz="1400"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r" eaLnBrk="1" hangingPunct="1"/>
            <a:fld id="{A6F6498B-DEF4-4918-9B4E-1EE4C07120CB}" type="slidenum">
              <a:rPr sz="1400">
                <a:latin typeface="Arial"/>
              </a:rPr>
              <a:t>*</a:t>
            </a:fld>
            <a:endParaRPr sz="140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baseline="0">
          <a:solidFill>
            <a:schemeClr val="tx1"/>
          </a:solidFill>
          <a:effectLst/>
          <a:latin typeface="+mn-lt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baseline="0">
          <a:solidFill>
            <a:schemeClr val="tx1"/>
          </a:solidFill>
          <a:effectLst/>
          <a:latin typeface="+mn-lt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baseline="0">
          <a:solidFill>
            <a:schemeClr val="tx1"/>
          </a:solidFill>
          <a:effectLst/>
          <a:latin typeface="+mn-lt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baseline="0">
          <a:solidFill>
            <a:schemeClr val="tx1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Relationship Id="rId3" Type="http://schemas.openxmlformats.org/officeDocument/2006/relationships/image" Target="../media/image1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png" /><Relationship Id="rId3" Type="http://schemas.openxmlformats.org/officeDocument/2006/relationships/image" Target="../media/image20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png" /><Relationship Id="rId3" Type="http://schemas.openxmlformats.org/officeDocument/2006/relationships/image" Target="../media/image2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5.png" /><Relationship Id="rId3" Type="http://schemas.openxmlformats.org/officeDocument/2006/relationships/image" Target="../media/image2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jpeg" /><Relationship Id="rId3" Type="http://schemas.openxmlformats.org/officeDocument/2006/relationships/image" Target="../media/image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effectLst/>
                <a:latin typeface="Arial"/>
              </a:defRPr>
            </a:lvl1pPr>
          </a:lstStyle>
          <a:p>
            <a:pPr lvl="0"/>
            <a:r>
              <a:rPr b="1"/>
              <a:t>ПОРОКИ ДРЕВЕСИНЫ</a:t>
            </a:r>
            <a:endParaRPr b="1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3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4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0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20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>
              <a:lnSpc>
                <a:spcPct val="80000"/>
              </a:lnSpc>
            </a:pPr>
            <a:endParaRPr sz="2000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1266" name="Rectangle 4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7778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 eaLnBrk="1" hangingPunct="1"/>
            <a:r>
              <a:rPr b="1">
                <a:solidFill>
                  <a:srgbClr val="800000"/>
                </a:solidFill>
              </a:rPr>
              <a:t>ТРЕЩИНЫ</a:t>
            </a:r>
            <a:endParaRPr b="1">
              <a:solidFill>
                <a:srgbClr val="800000"/>
              </a:solidFill>
            </a:endParaRPr>
          </a:p>
        </p:txBody>
      </p:sp>
      <p:sp>
        <p:nvSpPr>
          <p:cNvPr id="11267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4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0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>
              <a:buNone/>
            </a:pPr>
            <a:r>
              <a:rPr sz="3200" b="1">
                <a:latin typeface="Times New Roman" pitchFamily="18" charset="0"/>
              </a:rPr>
              <a:t>   Они характерны как для растущего дерева, так и для мертвой древесины</a:t>
            </a:r>
            <a:endParaRPr>
              <a:latin typeface="Times New Roman" pitchFamily="18" charset="0"/>
            </a:endParaRPr>
          </a:p>
        </p:txBody>
      </p:sp>
      <p:pic>
        <p:nvPicPr>
          <p:cNvPr id="11268" name="Picture 6" descr="C:\Users\Школа\Pictures\4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714500"/>
            <a:ext cx="4019550" cy="3619500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2290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 eaLnBrk="1" hangingPunct="1"/>
            <a:r>
              <a:rPr sz="4000" b="1">
                <a:solidFill>
                  <a:srgbClr val="800000"/>
                </a:solidFill>
              </a:rPr>
              <a:t>ПОВРЕЖДЕНИЕ НАСЕКОМЫМИ (ЧЕРВОТОЧИНА)</a:t>
            </a:r>
            <a:endParaRPr sz="4000" b="1">
              <a:solidFill>
                <a:srgbClr val="800000"/>
              </a:solidFill>
            </a:endParaRPr>
          </a:p>
        </p:txBody>
      </p:sp>
      <p:pic>
        <p:nvPicPr>
          <p:cNvPr id="12291" name="Picture 6" descr="C:\Users\Школа\Pictures\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2" y="2071688"/>
            <a:ext cx="4143375" cy="3714750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  <p:pic>
        <p:nvPicPr>
          <p:cNvPr id="12292" name="Picture 7" descr="C:\Users\Школа\Pictures\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2071688"/>
            <a:ext cx="4371975" cy="3714750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468312" y="188912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 eaLnBrk="1" hangingPunct="1"/>
            <a:r>
              <a:rPr sz="4000" b="1">
                <a:solidFill>
                  <a:srgbClr val="800000"/>
                </a:solidFill>
              </a:rPr>
              <a:t>ПОРОКИ ФОРМЫ СТВОЛА</a:t>
            </a:r>
          </a:p>
        </p:txBody>
      </p:sp>
      <p:sp>
        <p:nvSpPr>
          <p:cNvPr id="13315" name="Rectangle 6"/>
          <p:cNvSpPr>
            <a:spLocks noGrp="1"/>
          </p:cNvSpPr>
          <p:nvPr>
            <p:ph type="body" sz="half" idx="2"/>
          </p:nvPr>
        </p:nvSpPr>
        <p:spPr>
          <a:xfrm>
            <a:off x="4932362" y="1628775"/>
            <a:ext cx="4211638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4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0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>
              <a:buNone/>
            </a:pPr>
            <a:r>
              <a:rPr b="1"/>
              <a:t>   Это отклонения ее от нормальной формы – этот вид порока можно отнести к значительно распространенным порокам древесины </a:t>
            </a:r>
            <a:endParaRPr b="1"/>
          </a:p>
        </p:txBody>
      </p:sp>
      <p:pic>
        <p:nvPicPr>
          <p:cNvPr id="13316" name="Picture 5" descr="C:\Users\Школа\Pictures\8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50" y="1357312"/>
            <a:ext cx="4937125" cy="5143500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4338" name="Picture 5" descr="Порода дарева Вишня Сиам парке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785938"/>
            <a:ext cx="3600450" cy="3530600"/>
          </a:xfrm>
          <a:prstGeom prst="rect">
            <a:avLst/>
          </a:prstGeom>
          <a:noFill/>
          <a:ln w="6350">
            <a:solidFill>
              <a:srgbClr val="993300"/>
            </a:solidFill>
            <a:miter lim="800000"/>
          </a:ln>
        </p:spPr>
      </p:pic>
      <p:sp>
        <p:nvSpPr>
          <p:cNvPr id="14339" name="Text Box 6"/>
          <p:cNvSpPr/>
          <p:nvPr/>
        </p:nvSpPr>
        <p:spPr>
          <a:xfrm>
            <a:off x="4356100" y="2133600"/>
            <a:ext cx="4537075" cy="1739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r>
              <a:rPr>
                <a:latin typeface="Arial"/>
              </a:rPr>
              <a:t>Древесина отличается </a:t>
            </a:r>
            <a:r>
              <a:rPr b="1">
                <a:latin typeface="Arial"/>
              </a:rPr>
              <a:t>ярко выраженной свилеватостью</a:t>
            </a:r>
            <a:r>
              <a:rPr>
                <a:latin typeface="Arial"/>
              </a:rPr>
              <a:t> и перламутровым отливом. </a:t>
            </a:r>
            <a:r>
              <a:rPr b="1">
                <a:latin typeface="Arial"/>
              </a:rPr>
              <a:t>Параметры:</a:t>
            </a:r>
            <a:endParaRPr>
              <a:latin typeface="Arial"/>
            </a:endParaRPr>
          </a:p>
          <a:p>
            <a:pPr marL="0" lvl="0" indent="0" eaLnBrk="1" hangingPunct="1"/>
            <a:r>
              <a:rPr>
                <a:latin typeface="Arial"/>
              </a:rPr>
              <a:t>Порода дерева: </a:t>
            </a:r>
            <a:r>
              <a:rPr b="1">
                <a:latin typeface="Arial"/>
              </a:rPr>
              <a:t>Вишня Сиам паркет</a:t>
            </a:r>
            <a:endParaRPr>
              <a:latin typeface="Arial"/>
            </a:endParaRPr>
          </a:p>
          <a:p>
            <a:pPr marL="0" lvl="0" indent="0" eaLnBrk="1" hangingPunct="1"/>
            <a:r>
              <a:rPr>
                <a:latin typeface="Arial"/>
              </a:rPr>
              <a:t>Твердость: </a:t>
            </a:r>
            <a:r>
              <a:rPr b="1">
                <a:latin typeface="Arial"/>
              </a:rPr>
              <a:t>высокая</a:t>
            </a:r>
            <a:endParaRPr>
              <a:latin typeface="Arial"/>
            </a:endParaRPr>
          </a:p>
          <a:p>
            <a:pPr marL="0" lvl="0" indent="0" eaLnBrk="1" hangingPunct="1"/>
            <a:r>
              <a:rPr>
                <a:latin typeface="Arial"/>
              </a:rPr>
              <a:t>Цвет: </a:t>
            </a:r>
            <a:r>
              <a:rPr b="1">
                <a:latin typeface="Arial"/>
              </a:rPr>
              <a:t>Светло-коричневый</a:t>
            </a:r>
            <a:endParaRPr b="1">
              <a:latin typeface="Arial"/>
            </a:endParaRPr>
          </a:p>
        </p:txBody>
      </p:sp>
      <p:sp>
        <p:nvSpPr>
          <p:cNvPr id="14340" name="Text Box 7"/>
          <p:cNvSpPr/>
          <p:nvPr/>
        </p:nvSpPr>
        <p:spPr>
          <a:xfrm>
            <a:off x="1619250" y="404812"/>
            <a:ext cx="6265862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sz="4000" b="1">
                <a:solidFill>
                  <a:srgbClr val="800000"/>
                </a:solidFill>
                <a:latin typeface="Arial"/>
              </a:rPr>
              <a:t>ПАРКЕТ</a:t>
            </a:r>
            <a:endParaRPr sz="4000" b="1">
              <a:solidFill>
                <a:srgbClr val="8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5362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 eaLnBrk="1" hangingPunct="1"/>
            <a:r>
              <a:rPr sz="4000" b="1">
                <a:solidFill>
                  <a:srgbClr val="800000"/>
                </a:solidFill>
              </a:rPr>
              <a:t>Пороки строения древесины</a:t>
            </a:r>
            <a:endParaRPr sz="4000" b="1">
              <a:solidFill>
                <a:srgbClr val="800000"/>
              </a:solidFill>
            </a:endParaRPr>
          </a:p>
        </p:txBody>
      </p:sp>
      <p:pic>
        <p:nvPicPr>
          <p:cNvPr id="15363" name="Picture 5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50" y="1214438"/>
            <a:ext cx="3400425" cy="3811588"/>
          </a:xfrm>
          <a:prstGeom prst="rect">
            <a:avLst/>
          </a:prstGeom>
          <a:noFill/>
          <a:ln w="6350">
            <a:solidFill>
              <a:srgbClr val="993300"/>
            </a:solidFill>
            <a:miter lim="800000"/>
          </a:ln>
        </p:spPr>
      </p:pic>
      <p:sp>
        <p:nvSpPr>
          <p:cNvPr id="15364" name="Rectangle 6"/>
          <p:cNvSpPr>
            <a:spLocks noGrp="1"/>
          </p:cNvSpPr>
          <p:nvPr>
            <p:ph type="body" sz="half" idx="1"/>
          </p:nvPr>
        </p:nvSpPr>
        <p:spPr>
          <a:xfrm>
            <a:off x="5105400" y="1214438"/>
            <a:ext cx="4038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4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0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>
              <a:buNone/>
            </a:pPr>
            <a:r>
              <a:rPr sz="2400"/>
              <a:t>    </a:t>
            </a:r>
            <a:r>
              <a:rPr sz="2400" b="1"/>
              <a:t>Наклон волокон (косослой) </a:t>
            </a:r>
            <a:r>
              <a:rPr sz="2400"/>
              <a:t>— волокна располагаются не параллельно оси ствола, а винтообразно, по спирали. </a:t>
            </a:r>
            <a:endParaRPr sz="2400"/>
          </a:p>
          <a:p>
            <a:pPr lvl="0" eaLnBrk="1" hangingPunct="1">
              <a:buNone/>
            </a:pPr>
            <a:r>
              <a:rPr sz="2400"/>
              <a:t>    Косослой оказывает отрицательное влияние на качество древесины </a:t>
            </a:r>
            <a:endParaRPr sz="2400"/>
          </a:p>
        </p:txBody>
      </p:sp>
      <p:pic>
        <p:nvPicPr>
          <p:cNvPr id="15365" name="Picture 2" descr="Файл:Natursk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2786062"/>
            <a:ext cx="3168650" cy="38766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6386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 eaLnBrk="1" hangingPunct="1"/>
            <a:r>
              <a:t>КАП</a:t>
            </a:r>
          </a:p>
        </p:txBody>
      </p:sp>
      <p:sp>
        <p:nvSpPr>
          <p:cNvPr id="16387" name="Text Box 6"/>
          <p:cNvSpPr/>
          <p:nvPr/>
        </p:nvSpPr>
        <p:spPr>
          <a:xfrm>
            <a:off x="5076825" y="1412875"/>
            <a:ext cx="3598862" cy="4211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>
                <a:latin typeface="Arial"/>
              </a:rPr>
              <a:t>КАП - это доброкачественное образование на дереве представляющий собой пучок тонких веточек растущих из каплевидного (чаще всего) нароста. При поперечном разрезе имеет текстуру с ярко выраженными сердцевинами сучков. Обрабатывается сложно из-за сильно свилеватой текстуры и огромного количества сучков. Крайне красив, прочен, прекрасно шлифуется и полируется. </a:t>
            </a:r>
            <a:endParaRPr>
              <a:latin typeface="Arial"/>
            </a:endParaRPr>
          </a:p>
        </p:txBody>
      </p:sp>
      <p:pic>
        <p:nvPicPr>
          <p:cNvPr id="16388" name="Picture 5" descr="C:\Users\Школа\Pictures\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1500188"/>
            <a:ext cx="4657725" cy="4000500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7410" name="Picture 4" descr="C:\Users\Школа\Pictures\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2" y="333375"/>
            <a:ext cx="5295900" cy="3990975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  <p:pic>
        <p:nvPicPr>
          <p:cNvPr id="17411" name="Picture 7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3644900"/>
            <a:ext cx="3810000" cy="3048000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  <p:sp>
        <p:nvSpPr>
          <p:cNvPr id="17412" name="Text Box 5"/>
          <p:cNvSpPr/>
          <p:nvPr/>
        </p:nvSpPr>
        <p:spPr>
          <a:xfrm>
            <a:off x="6156325" y="404812"/>
            <a:ext cx="2663825" cy="2225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sz="4000">
                <a:solidFill>
                  <a:schemeClr val="tx2"/>
                </a:solidFill>
                <a:latin typeface="Arial"/>
              </a:rPr>
              <a:t>ПОДЕЛКИ ИЗ </a:t>
            </a:r>
            <a:endParaRPr sz="4000">
              <a:solidFill>
                <a:schemeClr val="tx2"/>
              </a:solidFill>
              <a:latin typeface="Arial"/>
            </a:endParaRPr>
          </a:p>
          <a:p>
            <a:pPr marL="0" lvl="0" indent="0" algn="ctr" eaLnBrk="1" hangingPunct="1">
              <a:spcBef>
                <a:spcPct val="50000"/>
              </a:spcBef>
            </a:pPr>
            <a:r>
              <a:rPr sz="4000">
                <a:solidFill>
                  <a:schemeClr val="tx2"/>
                </a:solidFill>
                <a:latin typeface="Arial"/>
              </a:rPr>
              <a:t>КАПА</a:t>
            </a:r>
            <a:endParaRPr sz="4000">
              <a:solidFill>
                <a:schemeClr val="tx2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8434" name="Rectangle 4"/>
          <p:cNvSpPr>
            <a:spLocks noGrp="1"/>
          </p:cNvSpPr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 eaLnBrk="1" hangingPunct="1"/>
            <a:r>
              <a:t>СУВЕЛЬ</a:t>
            </a:r>
          </a:p>
        </p:txBody>
      </p:sp>
      <p:pic>
        <p:nvPicPr>
          <p:cNvPr id="18435" name="Picture 7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0825" y="1628775"/>
            <a:ext cx="4495800" cy="4360862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  <p:sp>
        <p:nvSpPr>
          <p:cNvPr id="18436" name="Text Box 7"/>
          <p:cNvSpPr/>
          <p:nvPr/>
        </p:nvSpPr>
        <p:spPr>
          <a:xfrm>
            <a:off x="4787900" y="2060575"/>
            <a:ext cx="4103688" cy="2835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>
                <a:latin typeface="Arial"/>
              </a:rPr>
              <a:t> </a:t>
            </a:r>
            <a:r>
              <a:rPr sz="2000">
                <a:latin typeface="Arial"/>
              </a:rPr>
              <a:t>Сувель представляет собой каплевидный или шарообразный нарост на дереве , растет обычно быстрее самого дерева раза в 2-3. При распиле имеет текстуру близкую по рисунку к мрамору и перламутру (это основной признак отличия от КАПА) </a:t>
            </a:r>
            <a:endParaRPr sz="2000"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9458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 eaLnBrk="1" hangingPunct="1"/>
            <a:r>
              <a:rPr sz="4000"/>
              <a:t>ПОДЕЛКИ ИЗ СУВЕЛИ БЕРЕЗЫ</a:t>
            </a:r>
            <a:endParaRPr sz="4000"/>
          </a:p>
        </p:txBody>
      </p:sp>
      <p:pic>
        <p:nvPicPr>
          <p:cNvPr id="19459" name="Picture 5" descr="C:\Users\Школа\Pictures\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0"/>
            <a:ext cx="4048125" cy="4581525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  <p:pic>
        <p:nvPicPr>
          <p:cNvPr id="19460" name="Picture 4" descr="C:\Users\Школа\Pictures\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2" y="1428750"/>
            <a:ext cx="3733800" cy="4524375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20482" name="Picture 6" descr="248_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75"/>
            <a:ext cx="4968875" cy="3821112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  <p:pic>
        <p:nvPicPr>
          <p:cNvPr id="20483" name="Picture 6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0" y="2071688"/>
            <a:ext cx="4330700" cy="4537075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3074" name="Rectangle 1"/>
          <p:cNvSpPr/>
          <p:nvPr/>
        </p:nvSpPr>
        <p:spPr>
          <a:xfrm>
            <a:off x="428625" y="714375"/>
            <a:ext cx="8429625" cy="4032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>
              <a:tabLst>
                <a:tab pos="457200"/>
              </a:tabLst>
            </a:pPr>
            <a:r>
              <a:rPr sz="3200" b="1">
                <a:latin typeface="Helvetica" pitchFamily="34" charset="0"/>
                <a:ea typeface="Times New Roman" pitchFamily="18" charset="0"/>
              </a:rPr>
              <a:t>Цели урока:</a:t>
            </a:r>
            <a:endParaRPr sz="3200" b="1">
              <a:latin typeface="Helvetica" pitchFamily="34" charset="0"/>
              <a:ea typeface="Times New Roman" pitchFamily="18" charset="0"/>
            </a:endParaRPr>
          </a:p>
          <a:p>
            <a:pPr marL="0" lvl="0" indent="0">
              <a:tabLst>
                <a:tab pos="457200"/>
              </a:tabLst>
            </a:pPr>
            <a:endParaRPr sz="3200">
              <a:latin typeface="Arial"/>
              <a:ea typeface="Times New Roman" pitchFamily="18" charset="0"/>
            </a:endParaRPr>
          </a:p>
          <a:p>
            <a:pPr marL="0" lvl="0" indent="0">
              <a:buChar char="•"/>
              <a:tabLst>
                <a:tab pos="457200"/>
              </a:tabLst>
            </a:pPr>
            <a:r>
              <a:rPr sz="3200">
                <a:latin typeface="Helvetica" pitchFamily="34" charset="0"/>
                <a:ea typeface="Times New Roman" pitchFamily="18" charset="0"/>
              </a:rPr>
              <a:t> Дать определение понятию </a:t>
            </a:r>
            <a:r>
              <a:rPr sz="3200">
                <a:latin typeface="Arial"/>
                <a:ea typeface="Times New Roman" pitchFamily="18" charset="0"/>
              </a:rPr>
              <a:t>«</a:t>
            </a:r>
            <a:r>
              <a:rPr sz="3200">
                <a:latin typeface="Helvetica" pitchFamily="34" charset="0"/>
                <a:ea typeface="Times New Roman" pitchFamily="18" charset="0"/>
              </a:rPr>
              <a:t>порок</a:t>
            </a:r>
            <a:r>
              <a:rPr sz="3200">
                <a:latin typeface="Arial"/>
                <a:ea typeface="Times New Roman" pitchFamily="18" charset="0"/>
              </a:rPr>
              <a:t>»</a:t>
            </a:r>
            <a:r>
              <a:rPr sz="3200">
                <a:latin typeface="Helvetica" pitchFamily="34" charset="0"/>
                <a:ea typeface="Times New Roman" pitchFamily="18" charset="0"/>
              </a:rPr>
              <a:t>;</a:t>
            </a:r>
            <a:endParaRPr sz="3200">
              <a:latin typeface="Helvetica" pitchFamily="34" charset="0"/>
              <a:ea typeface="Times New Roman" pitchFamily="18" charset="0"/>
            </a:endParaRPr>
          </a:p>
          <a:p>
            <a:pPr marL="0" lvl="0" indent="0">
              <a:buChar char="•"/>
              <a:tabLst>
                <a:tab pos="457200"/>
              </a:tabLst>
            </a:pPr>
            <a:endParaRPr sz="3200">
              <a:latin typeface="Arial"/>
              <a:ea typeface="Times New Roman" pitchFamily="18" charset="0"/>
            </a:endParaRPr>
          </a:p>
          <a:p>
            <a:pPr marL="0" lvl="0" indent="0">
              <a:buChar char="•"/>
              <a:tabLst>
                <a:tab pos="457200"/>
              </a:tabLst>
            </a:pPr>
            <a:r>
              <a:rPr sz="3200">
                <a:latin typeface="Helvetica" pitchFamily="34" charset="0"/>
                <a:ea typeface="Times New Roman" pitchFamily="18" charset="0"/>
              </a:rPr>
              <a:t> Научиться распознавать основные пороки древесины по внешнему виду;</a:t>
            </a:r>
            <a:endParaRPr sz="3200">
              <a:latin typeface="Helvetica" pitchFamily="34" charset="0"/>
              <a:ea typeface="Times New Roman" pitchFamily="18" charset="0"/>
            </a:endParaRPr>
          </a:p>
          <a:p>
            <a:pPr marL="0" lvl="0" indent="0">
              <a:buChar char="•"/>
              <a:tabLst>
                <a:tab pos="457200"/>
              </a:tabLst>
            </a:pPr>
            <a:endParaRPr sz="3200">
              <a:latin typeface="Arial"/>
              <a:ea typeface="Times New Roman" pitchFamily="18" charset="0"/>
            </a:endParaRPr>
          </a:p>
          <a:p>
            <a:pPr marL="0" lvl="0" indent="0">
              <a:buChar char="•"/>
              <a:tabLst>
                <a:tab pos="457200"/>
              </a:tabLst>
            </a:pPr>
            <a:r>
              <a:rPr sz="3200">
                <a:latin typeface="Helvetica" pitchFamily="34" charset="0"/>
                <a:ea typeface="Times New Roman" pitchFamily="18" charset="0"/>
              </a:rPr>
              <a:t> Формировать технологическую культуру.</a:t>
            </a:r>
            <a:endParaRPr sz="3200"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1506" name="Text Box 4"/>
          <p:cNvSpPr/>
          <p:nvPr/>
        </p:nvSpPr>
        <p:spPr>
          <a:xfrm>
            <a:off x="1547812" y="333375"/>
            <a:ext cx="5400675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sz="4000" b="1">
                <a:solidFill>
                  <a:srgbClr val="800000"/>
                </a:solidFill>
                <a:latin typeface="Arial"/>
              </a:rPr>
              <a:t>РАК И ГНИЛЬ</a:t>
            </a:r>
            <a:endParaRPr sz="4000" b="1">
              <a:solidFill>
                <a:srgbClr val="800000"/>
              </a:solidFill>
              <a:latin typeface="Arial"/>
            </a:endParaRPr>
          </a:p>
        </p:txBody>
      </p:sp>
      <p:sp>
        <p:nvSpPr>
          <p:cNvPr id="21507" name="Text Box 7"/>
          <p:cNvSpPr/>
          <p:nvPr/>
        </p:nvSpPr>
        <p:spPr>
          <a:xfrm>
            <a:off x="1619250" y="4868862"/>
            <a:ext cx="1081088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b="1"/>
              <a:t>рак</a:t>
            </a:r>
            <a:endParaRPr b="1"/>
          </a:p>
        </p:txBody>
      </p:sp>
      <p:pic>
        <p:nvPicPr>
          <p:cNvPr id="21508" name="Picture 6" descr="C:\Users\Школа\Pictures\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2" y="1071562"/>
            <a:ext cx="4667250" cy="5200650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  <p:pic>
        <p:nvPicPr>
          <p:cNvPr id="21509" name="Picture 7" descr="C:\Users\Школа\Pictures\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2286000"/>
            <a:ext cx="3819525" cy="2400300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2530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 eaLnBrk="1" hangingPunct="1"/>
            <a:r>
              <a:rPr sz="2800" b="1">
                <a:solidFill>
                  <a:srgbClr val="800000"/>
                </a:solidFill>
              </a:rPr>
              <a:t>Гниль</a:t>
            </a:r>
            <a:r>
              <a:rPr sz="2800"/>
              <a:t>- </a:t>
            </a:r>
            <a:r>
              <a:rPr sz="2400"/>
              <a:t>образуется под действием древоразрушающих грибов, с течением времени древесина превращается в труху</a:t>
            </a:r>
            <a:endParaRPr sz="2400"/>
          </a:p>
        </p:txBody>
      </p:sp>
      <p:pic>
        <p:nvPicPr>
          <p:cNvPr id="22531" name="Picture 5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8312" y="1628775"/>
            <a:ext cx="4038600" cy="45259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2532" name="Picture 6"/>
          <p:cNvPicPr>
            <a:picLocks noChangeAspect="1"/>
          </p:cNvPicPr>
          <p:nvPr>
            <p:ph type="body"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628775"/>
            <a:ext cx="4038600" cy="4525962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effectLst/>
                <a:latin typeface="Arial"/>
              </a:defRPr>
            </a:lvl1pPr>
          </a:lstStyle>
          <a:p>
            <a:pPr lvl="0" eaLnBrk="1" hangingPunct="1"/>
            <a:r>
              <a:rPr b="1">
                <a:solidFill>
                  <a:srgbClr val="800000"/>
                </a:solidFill>
              </a:rPr>
              <a:t>Пороками древесины</a:t>
            </a:r>
            <a:r>
              <a:rPr sz="4000"/>
              <a:t> </a:t>
            </a:r>
            <a:r>
              <a:rPr sz="4000" b="1"/>
              <a:t>называют различные отклонения от нормы, существенно изменяющие и понижающие качество древесины, ограничивающие ее использование.</a:t>
            </a:r>
            <a:r>
              <a:rPr sz="4000"/>
              <a:t> </a:t>
            </a:r>
            <a:endParaRPr sz="4000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2" name="Rectangle 8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4991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lnSpc>
                <a:spcPct val="90000"/>
              </a:lnSpc>
              <a:buNone/>
            </a:pPr>
            <a:r>
              <a:t>               </a:t>
            </a:r>
            <a:r>
              <a:rPr b="1">
                <a:solidFill>
                  <a:srgbClr val="800000"/>
                </a:solidFill>
              </a:rPr>
              <a:t>Пороки делят на девять групп:</a:t>
            </a:r>
            <a:endParaRPr b="1">
              <a:solidFill>
                <a:srgbClr val="800000"/>
              </a:solidFill>
            </a:endParaRPr>
          </a:p>
          <a:p>
            <a:pPr lvl="0" eaLnBrk="1" hangingPunct="1">
              <a:lnSpc>
                <a:spcPct val="90000"/>
              </a:lnSpc>
            </a:pPr>
            <a:r>
              <a:t>сучки, </a:t>
            </a:r>
          </a:p>
          <a:p>
            <a:pPr lvl="0" eaLnBrk="1" hangingPunct="1">
              <a:lnSpc>
                <a:spcPct val="90000"/>
              </a:lnSpc>
            </a:pPr>
            <a:r>
              <a:t>трещины, </a:t>
            </a:r>
          </a:p>
          <a:p>
            <a:pPr lvl="0" eaLnBrk="1" hangingPunct="1">
              <a:lnSpc>
                <a:spcPct val="90000"/>
              </a:lnSpc>
            </a:pPr>
            <a:r>
              <a:t>Червоточины (повреждения насекомыми), </a:t>
            </a:r>
          </a:p>
          <a:p>
            <a:pPr lvl="0" eaLnBrk="1" hangingPunct="1">
              <a:lnSpc>
                <a:spcPct val="90000"/>
              </a:lnSpc>
            </a:pPr>
            <a:r>
              <a:t>пороки формы ствола, </a:t>
            </a:r>
          </a:p>
          <a:p>
            <a:pPr lvl="0" eaLnBrk="1" hangingPunct="1">
              <a:lnSpc>
                <a:spcPct val="90000"/>
              </a:lnSpc>
            </a:pPr>
            <a:r>
              <a:t>пороки строения древесины,</a:t>
            </a:r>
          </a:p>
          <a:p>
            <a:pPr lvl="0" eaLnBrk="1" hangingPunct="1">
              <a:lnSpc>
                <a:spcPct val="90000"/>
              </a:lnSpc>
            </a:pPr>
            <a:r>
              <a:t>химические окраски, </a:t>
            </a:r>
          </a:p>
          <a:p>
            <a:pPr lvl="0" eaLnBrk="1" hangingPunct="1">
              <a:lnSpc>
                <a:spcPct val="90000"/>
              </a:lnSpc>
            </a:pPr>
            <a:r>
              <a:t>грибные поражения, </a:t>
            </a:r>
          </a:p>
          <a:p>
            <a:pPr lvl="0" eaLnBrk="1" hangingPunct="1">
              <a:lnSpc>
                <a:spcPct val="90000"/>
              </a:lnSpc>
            </a:pPr>
            <a:r>
              <a:t>инородные включения и дефекты,</a:t>
            </a:r>
          </a:p>
          <a:p>
            <a:pPr lvl="0" eaLnBrk="1" hangingPunct="1">
              <a:lnSpc>
                <a:spcPct val="90000"/>
              </a:lnSpc>
            </a:pPr>
            <a:r>
              <a:t>деформации. 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6" name="Rectangle 4"/>
          <p:cNvSpPr>
            <a:spLocks noGrp="1"/>
          </p:cNvSpPr>
          <p:nvPr>
            <p:ph type="title"/>
          </p:nvPr>
        </p:nvSpPr>
        <p:spPr>
          <a:xfrm>
            <a:off x="468312" y="0"/>
            <a:ext cx="8229600" cy="9080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 eaLnBrk="1" hangingPunct="1"/>
            <a:r>
              <a:rPr b="1">
                <a:solidFill>
                  <a:srgbClr val="800000"/>
                </a:solidFill>
              </a:rPr>
              <a:t>СУЧКИ</a:t>
            </a:r>
            <a:endParaRPr b="1">
              <a:solidFill>
                <a:srgbClr val="800000"/>
              </a:solidFill>
            </a:endParaRP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2"/>
          <a:srcRect l="45000" t="9145" r="3792" b="8556"/>
          <a:stretch>
            <a:fillRect/>
          </a:stretch>
        </p:blipFill>
        <p:spPr>
          <a:xfrm>
            <a:off x="2124075" y="908050"/>
            <a:ext cx="4683125" cy="5143500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7170" name="Rectangle 4"/>
          <p:cNvSpPr>
            <a:spLocks noGrp="1"/>
          </p:cNvSpPr>
          <p:nvPr>
            <p:ph type="title"/>
          </p:nvPr>
        </p:nvSpPr>
        <p:spPr>
          <a:xfrm>
            <a:off x="468312" y="0"/>
            <a:ext cx="8229600" cy="9080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 eaLnBrk="1" hangingPunct="1"/>
            <a:r>
              <a:rPr b="1">
                <a:solidFill>
                  <a:srgbClr val="800000"/>
                </a:solidFill>
              </a:rPr>
              <a:t>СУЧКИ</a:t>
            </a:r>
            <a:endParaRPr b="1">
              <a:solidFill>
                <a:srgbClr val="800000"/>
              </a:solidFill>
            </a:endParaRPr>
          </a:p>
        </p:txBody>
      </p:sp>
      <p:sp>
        <p:nvSpPr>
          <p:cNvPr id="7171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765175"/>
            <a:ext cx="4038600" cy="58324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4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0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>
              <a:buNone/>
            </a:pPr>
            <a:r>
              <a:t>   Основные разновидности сучков:</a:t>
            </a:r>
            <a:br/>
            <a:br/>
            <a:r>
              <a:rPr b="1"/>
              <a:t>1 - круглый,</a:t>
            </a:r>
            <a:br>
              <a:rPr b="1"/>
            </a:br>
            <a:r>
              <a:rPr b="1"/>
              <a:t>2 - овальный,</a:t>
            </a:r>
            <a:br>
              <a:rPr b="1"/>
            </a:br>
            <a:r>
              <a:rPr b="1"/>
              <a:t>3 - продолговатый,</a:t>
            </a:r>
            <a:br>
              <a:rPr b="1"/>
            </a:br>
            <a:r>
              <a:rPr b="1"/>
              <a:t>4 - пластевой,</a:t>
            </a:r>
            <a:br>
              <a:rPr b="1"/>
            </a:br>
            <a:r>
              <a:rPr b="1"/>
              <a:t>5 - кромочный,</a:t>
            </a:r>
            <a:br>
              <a:rPr b="1"/>
            </a:br>
            <a:r>
              <a:rPr b="1"/>
              <a:t>6 - ребровый,</a:t>
            </a:r>
            <a:br>
              <a:rPr b="1"/>
            </a:br>
            <a:r>
              <a:rPr b="1"/>
              <a:t>7 - сшивные,</a:t>
            </a:r>
            <a:br>
              <a:rPr b="1"/>
            </a:br>
            <a:r>
              <a:rPr b="1"/>
              <a:t>8 - групповые,</a:t>
            </a:r>
            <a:br>
              <a:rPr b="1"/>
            </a:br>
            <a:r>
              <a:rPr b="1"/>
              <a:t>9 - разветвлённые. </a:t>
            </a:r>
            <a:endParaRPr b="1"/>
          </a:p>
        </p:txBody>
      </p:sp>
      <p:pic>
        <p:nvPicPr>
          <p:cNvPr id="7172" name="Picture 2" descr="C:\Users\Школа\Pictures\5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312" y="1643062"/>
            <a:ext cx="4549775" cy="4248150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8194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 eaLnBrk="1" hangingPunct="1"/>
            <a:r>
              <a:rPr sz="3200"/>
              <a:t>ИСПОЛЬЗОВАНИЕ ДРЕВЕСИНЫ С СУЧКАМИ  В ПОДЕЛКАХ</a:t>
            </a:r>
            <a:endParaRPr sz="3200"/>
          </a:p>
        </p:txBody>
      </p:sp>
      <p:pic>
        <p:nvPicPr>
          <p:cNvPr id="8195" name="Picture 10" descr="C:\Users\Школа\Pictures\Час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1928812"/>
            <a:ext cx="2914650" cy="4210050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  <p:pic>
        <p:nvPicPr>
          <p:cNvPr id="8196" name="Picture 11" descr="C:\Users\Школа\Pictures\Подста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1928812"/>
            <a:ext cx="3343275" cy="4191000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9218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 eaLnBrk="1" hangingPunct="1"/>
            <a:r>
              <a:rPr sz="3200"/>
              <a:t>ПОДСТАВКА ПОД ГОРЯЧЕЕ</a:t>
            </a:r>
            <a:endParaRPr sz="3200"/>
          </a:p>
        </p:txBody>
      </p:sp>
      <p:pic>
        <p:nvPicPr>
          <p:cNvPr id="9219" name="Picture 2" descr="C:\Users\Школа\Pictures\1jp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3712" y="1643062"/>
            <a:ext cx="4006850" cy="4486275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  <p:pic>
        <p:nvPicPr>
          <p:cNvPr id="9220" name="Picture 3" descr="C:\Users\Школа\Pictures\2jpg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662112"/>
            <a:ext cx="3886200" cy="4400550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0242" name="Text Box 4"/>
          <p:cNvSpPr/>
          <p:nvPr/>
        </p:nvSpPr>
        <p:spPr>
          <a:xfrm>
            <a:off x="539750" y="260350"/>
            <a:ext cx="82804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sz="3200">
                <a:solidFill>
                  <a:schemeClr val="tx2"/>
                </a:solidFill>
                <a:latin typeface="Arial"/>
              </a:rPr>
              <a:t>ДЕКОРАТИВНЫЙ ВАЗОН ДЛЯ ЦВЕТОВ</a:t>
            </a:r>
            <a:endParaRPr sz="320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10243" name="Picture 6" descr="C:\Users\Школа\Pictures\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1428750"/>
            <a:ext cx="7304088" cy="4162425"/>
          </a:xfrm>
          <a:prstGeom prst="rect">
            <a:avLst/>
          </a:prstGeom>
          <a:noFill/>
          <a:ln w="3175">
            <a:solidFill>
              <a:srgbClr val="993300"/>
            </a:solidFill>
            <a:miter lim="800000"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theme1.xml><?xml version="1.0" encoding="utf-8"?>
<a:theme xmlns:r="http://schemas.openxmlformats.org/officeDocument/2006/relationships"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On-screen Show (4:3)</PresentationFormat>
  <Paragraphs>45</Paragraphs>
  <Slides>21</Slides>
  <Notes>0</Notes>
  <TotalTime>5684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2">
      <vt:lpstr>Оформление по умолчанию</vt:lpstr>
      <vt:lpstr>ПОРОКИ ДРЕВЕСИНЫ</vt:lpstr>
      <vt:lpstr>Slide 2</vt:lpstr>
      <vt:lpstr>Пороками древесины называют различные отклонения от нормы, существенно изменяющие и понижающие качество древесины, ограничивающие ее использование. </vt:lpstr>
      <vt:lpstr>Slide 4</vt:lpstr>
      <vt:lpstr>СУЧКИ</vt:lpstr>
      <vt:lpstr>СУЧКИ</vt:lpstr>
      <vt:lpstr>ИСПОЛЬЗОВАНИЕ ДРЕВЕСИНЫ С СУЧКАМИ  В ПОДЕЛКАХ</vt:lpstr>
      <vt:lpstr>ПОДСТАВКА ПОД ГОРЯЧЕЕ</vt:lpstr>
      <vt:lpstr>Slide 9</vt:lpstr>
      <vt:lpstr>ТРЕЩИНЫ</vt:lpstr>
      <vt:lpstr>ПОВРЕЖДЕНИЕ НАСЕКОМЫМИ (ЧЕРВОТОЧИНА)</vt:lpstr>
      <vt:lpstr>ПОРОКИ ФОРМЫ СТВОЛА</vt:lpstr>
      <vt:lpstr>Slide 13</vt:lpstr>
      <vt:lpstr>Пороки строения древесины</vt:lpstr>
      <vt:lpstr>КАП</vt:lpstr>
      <vt:lpstr>Slide 16</vt:lpstr>
      <vt:lpstr>СУВЕЛЬ</vt:lpstr>
      <vt:lpstr>ПОДЕЛКИ ИЗ СУВЕЛИ БЕРЕЗЫ</vt:lpstr>
      <vt:lpstr>Slide 19</vt:lpstr>
      <vt:lpstr>Slide 20</vt:lpstr>
      <vt:lpstr>Гниль- образуется под действием древоразрушающих грибов, с течением времени древесина превращается в труху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Пороками древесины называют различные отклонения от нормы, существенно изменяющие и, как правило, понижающие качество древесины, ограничивающие ее использование.</dc:title>
  <cp:revision>156</cp:revision>
  <dcterms:created xsi:type="dcterms:W3CDTF">2012-01-16T16:34:13Z</dcterms:created>
  <dcterms:modified xsi:type="dcterms:W3CDTF">2020-04-07T07:14:21Z</dcterms:modified>
</cp:coreProperties>
</file>